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4" r:id="rId18"/>
    <p:sldId id="272" r:id="rId19"/>
    <p:sldId id="273" r:id="rId20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15" autoAdjust="0"/>
    <p:restoredTop sz="94660"/>
  </p:normalViewPr>
  <p:slideViewPr>
    <p:cSldViewPr>
      <p:cViewPr varScale="1">
        <p:scale>
          <a:sx n="81" d="100"/>
          <a:sy n="81" d="100"/>
        </p:scale>
        <p:origin x="-5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CA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91C130D-4EF5-4DB2-A693-B11928C22110}" type="datetimeFigureOut">
              <a:rPr lang="en-CA"/>
              <a:pPr/>
              <a:t>14/02/2011</a:t>
            </a:fld>
            <a:endParaRPr lang="en-CA"/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CA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E7F3CB2-79B4-4B36-B98D-B5B6E5691298}" type="slidenum">
              <a:rPr lang="en-CA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486E55-F840-4B18-A1D3-78CDE2427D78}" type="datetimeFigureOut">
              <a:rPr lang="en-CA"/>
              <a:pPr>
                <a:defRPr/>
              </a:pPr>
              <a:t>14/02/2011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F94E7-DCF3-4216-9F4A-D2A88A5E2C49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21564-A929-4677-8869-B6DEED1C45EF}" type="datetimeFigureOut">
              <a:rPr lang="en-CA"/>
              <a:pPr>
                <a:defRPr/>
              </a:pPr>
              <a:t>14/02/2011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E0AE5-8A38-4FAF-832A-93A0EC58A2D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8FBB6-E9A9-4D5B-839C-EDE65B4D7374}" type="datetimeFigureOut">
              <a:rPr lang="en-CA"/>
              <a:pPr>
                <a:defRPr/>
              </a:pPr>
              <a:t>14/02/2011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E28E0-2E14-4BEF-9A20-2BA55146842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DB376-BAC2-4297-AAE4-7B143C11143B}" type="datetimeFigureOut">
              <a:rPr lang="en-CA"/>
              <a:pPr>
                <a:defRPr/>
              </a:pPr>
              <a:t>14/02/2011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1524A2-7410-49D1-B012-B680EE4B586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251AB-700B-4702-B0F3-191B30B54476}" type="datetimeFigureOut">
              <a:rPr lang="en-CA"/>
              <a:pPr>
                <a:defRPr/>
              </a:pPr>
              <a:t>14/02/2011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DC301-4CAF-4562-A69F-2BDDFFA7286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E209B-8383-42C0-8EA4-75326B300DFE}" type="datetimeFigureOut">
              <a:rPr lang="en-CA"/>
              <a:pPr>
                <a:defRPr/>
              </a:pPr>
              <a:t>14/02/2011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50112-DB29-4BEA-B252-3EFDED92223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E673D-DB07-43C9-9C10-F3673F7EF9D2}" type="datetimeFigureOut">
              <a:rPr lang="en-CA"/>
              <a:pPr>
                <a:defRPr/>
              </a:pPr>
              <a:t>14/02/2011</a:t>
            </a:fld>
            <a:endParaRPr lang="en-C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DC22E-534A-4F13-8008-240E0F6BA5E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2E3E7-4B50-4A6D-BD53-F8582B71020D}" type="datetimeFigureOut">
              <a:rPr lang="en-CA"/>
              <a:pPr>
                <a:defRPr/>
              </a:pPr>
              <a:t>14/02/2011</a:t>
            </a:fld>
            <a:endParaRPr lang="en-C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90399-A40F-41AB-9814-E5597A8268C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C562FC-55A0-4279-AC15-03B2871931E7}" type="datetimeFigureOut">
              <a:rPr lang="en-CA"/>
              <a:pPr>
                <a:defRPr/>
              </a:pPr>
              <a:t>14/02/2011</a:t>
            </a:fld>
            <a:endParaRPr lang="en-C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E54C28-C30A-42DB-A90E-F463519475F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AC8FF-0E3B-4341-9D14-4BEA5D3F4C6B}" type="datetimeFigureOut">
              <a:rPr lang="en-CA"/>
              <a:pPr>
                <a:defRPr/>
              </a:pPr>
              <a:t>14/02/2011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F2042-56CF-4FF8-8EEB-A02EF57A8D3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CA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47737-991D-4A7F-A914-B2EAC64C7F69}" type="datetimeFigureOut">
              <a:rPr lang="en-CA"/>
              <a:pPr>
                <a:defRPr/>
              </a:pPr>
              <a:t>14/02/2011</a:t>
            </a:fld>
            <a:endParaRPr lang="en-C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04720-5C82-4ADC-B33F-B37104D1147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CA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67232E3-9952-4C2B-8B53-97FAFDD7346B}" type="datetimeFigureOut">
              <a:rPr lang="en-CA"/>
              <a:pPr>
                <a:defRPr/>
              </a:pPr>
              <a:t>14/02/2011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7895BD-9AE5-4784-8F08-921EDEA3878E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star.com/videozone/938088--egypt-dissolves-parliament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539750" y="476250"/>
            <a:ext cx="7772400" cy="1470025"/>
          </a:xfrm>
        </p:spPr>
        <p:txBody>
          <a:bodyPr/>
          <a:lstStyle/>
          <a:p>
            <a:pPr eaLnBrk="1" hangingPunct="1"/>
            <a:r>
              <a:rPr lang="en-CA" sz="6000" b="1" smtClean="0"/>
              <a:t>Social Change</a:t>
            </a:r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-541338" y="1125538"/>
            <a:ext cx="6400801" cy="1752600"/>
          </a:xfrm>
        </p:spPr>
        <p:txBody>
          <a:bodyPr/>
          <a:lstStyle/>
          <a:p>
            <a:pPr eaLnBrk="1" hangingPunct="1"/>
            <a:endParaRPr lang="en-CA" b="1" i="1" smtClean="0">
              <a:solidFill>
                <a:schemeClr val="tx1"/>
              </a:solidFill>
            </a:endParaRPr>
          </a:p>
          <a:p>
            <a:pPr eaLnBrk="1" hangingPunct="1"/>
            <a:r>
              <a:rPr lang="en-CA" b="1" i="1" smtClean="0">
                <a:solidFill>
                  <a:schemeClr val="tx1"/>
                </a:solidFill>
              </a:rPr>
              <a:t>Questions and Theories</a:t>
            </a:r>
          </a:p>
        </p:txBody>
      </p:sp>
      <p:pic>
        <p:nvPicPr>
          <p:cNvPr id="13315" name="Picture 2" descr="world social forum 2009 belem World Social Forum 2009: Climate Change and Social Change are One and the Same Fight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2276475"/>
            <a:ext cx="57150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4 Aspects of Social Change…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marL="825500" eaLnBrk="1" fontAlgn="auto" hangingPunct="1">
              <a:spcAft>
                <a:spcPts val="0"/>
              </a:spcAft>
              <a:buSzPct val="99000"/>
              <a:buFontTx/>
              <a:buAutoNum type="arabicPeriod" startAt="3"/>
              <a:defRPr/>
            </a:pPr>
            <a:r>
              <a:rPr lang="en-US" u="sng" dirty="0" smtClean="0"/>
              <a:t>Sources:</a:t>
            </a:r>
            <a:r>
              <a:rPr lang="en-US" dirty="0" smtClean="0"/>
              <a:t> </a:t>
            </a:r>
          </a:p>
          <a:p>
            <a:pPr marL="482600" indent="0" eaLnBrk="1" fontAlgn="auto" hangingPunct="1">
              <a:spcAft>
                <a:spcPts val="0"/>
              </a:spcAft>
              <a:buSzPct val="99000"/>
              <a:buFont typeface="Arial" pitchFamily="34" charset="0"/>
              <a:buNone/>
              <a:defRPr/>
            </a:pPr>
            <a:endParaRPr lang="en-US" dirty="0" smtClean="0"/>
          </a:p>
          <a:p>
            <a:pPr marL="482600" indent="0" eaLnBrk="1" fontAlgn="auto" hangingPunct="1">
              <a:spcAft>
                <a:spcPts val="0"/>
              </a:spcAft>
              <a:buSzPct val="99000"/>
              <a:buFont typeface="Arial" pitchFamily="34" charset="0"/>
              <a:buNone/>
              <a:defRPr/>
            </a:pPr>
            <a:r>
              <a:rPr lang="en-US" dirty="0" smtClean="0"/>
              <a:t>What factors are behind the influences of change in a society? Are they </a:t>
            </a:r>
            <a:r>
              <a:rPr lang="en-US" b="1" dirty="0" smtClean="0"/>
              <a:t>exogenous </a:t>
            </a:r>
            <a:r>
              <a:rPr lang="en-US" dirty="0" smtClean="0"/>
              <a:t>(coming from another society) or </a:t>
            </a:r>
            <a:r>
              <a:rPr lang="en-US" b="1" dirty="0" smtClean="0"/>
              <a:t>endogenous</a:t>
            </a:r>
            <a:r>
              <a:rPr lang="en-US" dirty="0" smtClean="0"/>
              <a:t> (coming from within society itself) influences?</a:t>
            </a:r>
          </a:p>
          <a:p>
            <a:pPr marL="482600" indent="0" eaLnBrk="1" fontAlgn="auto" hangingPunct="1">
              <a:spcAft>
                <a:spcPts val="0"/>
              </a:spcAft>
              <a:buSzPct val="99000"/>
              <a:buFont typeface="Arial" pitchFamily="34" charset="0"/>
              <a:buNone/>
              <a:defRPr/>
            </a:pPr>
            <a:endParaRPr lang="en-US" dirty="0" smtClean="0"/>
          </a:p>
          <a:p>
            <a:pPr marL="482600" indent="0" eaLnBrk="1" fontAlgn="auto" hangingPunct="1">
              <a:spcAft>
                <a:spcPts val="0"/>
              </a:spcAft>
              <a:buSzPct val="99000"/>
              <a:buFont typeface="Arial" pitchFamily="34" charset="0"/>
              <a:buNone/>
              <a:defRPr/>
            </a:pPr>
            <a:r>
              <a:rPr lang="en-US" dirty="0" smtClean="0"/>
              <a:t>4. </a:t>
            </a:r>
            <a:r>
              <a:rPr lang="en-US" u="sng" dirty="0" smtClean="0"/>
              <a:t>Controllability:</a:t>
            </a:r>
            <a:r>
              <a:rPr lang="en-US" dirty="0" smtClean="0"/>
              <a:t> </a:t>
            </a:r>
          </a:p>
          <a:p>
            <a:pPr marL="482600" indent="0" eaLnBrk="1" fontAlgn="auto" hangingPunct="1">
              <a:spcAft>
                <a:spcPts val="0"/>
              </a:spcAft>
              <a:buSzPct val="99000"/>
              <a:buFont typeface="Arial" pitchFamily="34" charset="0"/>
              <a:buNone/>
              <a:defRPr/>
            </a:pPr>
            <a:endParaRPr lang="en-US" dirty="0"/>
          </a:p>
          <a:p>
            <a:pPr marL="482600" indent="0" eaLnBrk="1" fontAlgn="auto" hangingPunct="1">
              <a:spcAft>
                <a:spcPts val="0"/>
              </a:spcAft>
              <a:buSzPct val="99000"/>
              <a:buFont typeface="Arial" pitchFamily="34" charset="0"/>
              <a:buNone/>
              <a:defRPr/>
            </a:pPr>
            <a:r>
              <a:rPr lang="en-US" dirty="0" smtClean="0"/>
              <a:t>Many sociologists are interested in the degree to which social change can be controlled or engineered. </a:t>
            </a:r>
            <a:endParaRPr lang="en-C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Anthropologists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825500" eaLnBrk="1" fontAlgn="auto" hangingPunct="1">
              <a:spcAft>
                <a:spcPts val="0"/>
              </a:spcAft>
              <a:buSzPct val="155000"/>
              <a:buFontTx/>
              <a:buBlip>
                <a:blip r:embed="rId2"/>
              </a:buBlip>
              <a:defRPr/>
            </a:pPr>
            <a:r>
              <a:rPr lang="en-US" dirty="0" smtClean="0"/>
              <a:t>Anthropologists regard cultures as constantly changing organisms and see cultural change as being influenced by a </a:t>
            </a:r>
            <a:r>
              <a:rPr lang="en-US" b="1" dirty="0" smtClean="0"/>
              <a:t>limited number of factors</a:t>
            </a:r>
            <a:r>
              <a:rPr lang="en-US" dirty="0" smtClean="0"/>
              <a:t>. </a:t>
            </a:r>
          </a:p>
          <a:p>
            <a:pPr marL="825500" eaLnBrk="1" fontAlgn="auto" hangingPunct="1">
              <a:spcAft>
                <a:spcPts val="0"/>
              </a:spcAft>
              <a:buSzPct val="155000"/>
              <a:buFontTx/>
              <a:buBlip>
                <a:blip r:embed="rId2"/>
              </a:buBlip>
              <a:defRPr/>
            </a:pPr>
            <a:endParaRPr lang="en-US" dirty="0"/>
          </a:p>
          <a:p>
            <a:pPr marL="825500" eaLnBrk="1" fontAlgn="auto" hangingPunct="1">
              <a:spcAft>
                <a:spcPts val="0"/>
              </a:spcAft>
              <a:buSzPct val="155000"/>
              <a:buFontTx/>
              <a:buBlip>
                <a:blip r:embed="rId2"/>
              </a:buBlip>
              <a:defRPr/>
            </a:pPr>
            <a:r>
              <a:rPr lang="en-US" dirty="0" smtClean="0"/>
              <a:t>These factors are generally broad and affect all members of a culture.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Anthropologists ASK: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23850" y="1600200"/>
            <a:ext cx="9010650" cy="4924425"/>
          </a:xfrm>
        </p:spPr>
        <p:txBody>
          <a:bodyPr rtlCol="0">
            <a:normAutofit fontScale="85000" lnSpcReduction="20000"/>
          </a:bodyPr>
          <a:lstStyle/>
          <a:p>
            <a:pPr marL="825500" eaLnBrk="1" fontAlgn="auto" hangingPunct="1">
              <a:spcAft>
                <a:spcPts val="0"/>
              </a:spcAft>
              <a:buSzPct val="155000"/>
              <a:buFontTx/>
              <a:buBlip>
                <a:blip r:embed="rId2"/>
              </a:buBlip>
              <a:defRPr/>
            </a:pPr>
            <a:r>
              <a:rPr lang="en-US" dirty="0" smtClean="0"/>
              <a:t>They ask:</a:t>
            </a:r>
          </a:p>
          <a:p>
            <a:pPr marL="825500" eaLnBrk="1" fontAlgn="auto" hangingPunct="1">
              <a:spcAft>
                <a:spcPts val="0"/>
              </a:spcAft>
              <a:buSzPct val="155000"/>
              <a:buFontTx/>
              <a:buBlip>
                <a:blip r:embed="rId2"/>
              </a:buBlip>
              <a:defRPr/>
            </a:pPr>
            <a:endParaRPr lang="en-US" dirty="0" smtClean="0"/>
          </a:p>
          <a:p>
            <a:pPr marL="1473200" lvl="1" eaLnBrk="1" fontAlgn="auto" hangingPunct="1">
              <a:spcAft>
                <a:spcPts val="0"/>
              </a:spcAft>
              <a:buSzPct val="99000"/>
              <a:buFontTx/>
              <a:buAutoNum type="arabicPeriod"/>
              <a:defRPr/>
            </a:pPr>
            <a:r>
              <a:rPr lang="en-US" dirty="0" smtClean="0"/>
              <a:t>Was a cultural change caused by a change in society’s </a:t>
            </a:r>
            <a:r>
              <a:rPr lang="en-US" b="1" dirty="0" smtClean="0"/>
              <a:t>leadership</a:t>
            </a:r>
            <a:r>
              <a:rPr lang="en-US" dirty="0" smtClean="0"/>
              <a:t>?</a:t>
            </a:r>
          </a:p>
          <a:p>
            <a:pPr marL="1187450" lvl="1" indent="0" eaLnBrk="1" fontAlgn="auto" hangingPunct="1">
              <a:spcAft>
                <a:spcPts val="0"/>
              </a:spcAft>
              <a:buSzPct val="99000"/>
              <a:buFont typeface="Arial" pitchFamily="34" charset="0"/>
              <a:buNone/>
              <a:defRPr/>
            </a:pPr>
            <a:endParaRPr lang="en-US" dirty="0" smtClean="0"/>
          </a:p>
          <a:p>
            <a:pPr marL="1187450" lvl="1" indent="0" eaLnBrk="1" fontAlgn="auto" hangingPunct="1">
              <a:spcAft>
                <a:spcPts val="0"/>
              </a:spcAft>
              <a:buSzPct val="99000"/>
              <a:buFont typeface="Arial" pitchFamily="34" charset="0"/>
              <a:buNone/>
              <a:defRPr/>
            </a:pPr>
            <a:r>
              <a:rPr lang="en-US" dirty="0" smtClean="0"/>
              <a:t>2. Was it caused by a shift in the </a:t>
            </a:r>
            <a:r>
              <a:rPr lang="en-US" b="1" dirty="0" smtClean="0"/>
              <a:t>values</a:t>
            </a:r>
            <a:r>
              <a:rPr lang="en-US" dirty="0" smtClean="0"/>
              <a:t> and </a:t>
            </a:r>
            <a:r>
              <a:rPr lang="en-US" b="1" dirty="0" smtClean="0"/>
              <a:t>norms</a:t>
            </a:r>
            <a:r>
              <a:rPr lang="en-US" dirty="0" smtClean="0"/>
              <a:t> of the  </a:t>
            </a:r>
          </a:p>
          <a:p>
            <a:pPr marL="1187450" lvl="1" indent="0" eaLnBrk="1" fontAlgn="auto" hangingPunct="1">
              <a:spcAft>
                <a:spcPts val="0"/>
              </a:spcAft>
              <a:buSzPct val="99000"/>
              <a:buFont typeface="Arial" pitchFamily="34" charset="0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culture’s members?</a:t>
            </a:r>
          </a:p>
          <a:p>
            <a:pPr marL="1473200" lvl="1" eaLnBrk="1" fontAlgn="auto" hangingPunct="1">
              <a:spcAft>
                <a:spcPts val="0"/>
              </a:spcAft>
              <a:buSzPct val="99000"/>
              <a:buFontTx/>
              <a:buAutoNum type="arabicPeriod" startAt="3"/>
              <a:defRPr/>
            </a:pPr>
            <a:endParaRPr lang="en-US" dirty="0" smtClean="0"/>
          </a:p>
          <a:p>
            <a:pPr marL="1473200" lvl="1" eaLnBrk="1" fontAlgn="auto" hangingPunct="1">
              <a:spcAft>
                <a:spcPts val="0"/>
              </a:spcAft>
              <a:buSzPct val="99000"/>
              <a:buFontTx/>
              <a:buAutoNum type="arabicPeriod" startAt="3"/>
              <a:defRPr/>
            </a:pPr>
            <a:r>
              <a:rPr lang="en-US" dirty="0" smtClean="0"/>
              <a:t>Is </a:t>
            </a:r>
            <a:r>
              <a:rPr lang="en-US" b="1" dirty="0" smtClean="0"/>
              <a:t>technological</a:t>
            </a:r>
            <a:r>
              <a:rPr lang="en-US" dirty="0" smtClean="0"/>
              <a:t> change a factor in an observed cultural change?</a:t>
            </a:r>
          </a:p>
          <a:p>
            <a:pPr marL="1473200" lvl="1" eaLnBrk="1" fontAlgn="auto" hangingPunct="1">
              <a:spcAft>
                <a:spcPts val="0"/>
              </a:spcAft>
              <a:buSzPct val="99000"/>
              <a:buFontTx/>
              <a:buAutoNum type="arabicPeriod" startAt="3"/>
              <a:defRPr/>
            </a:pPr>
            <a:endParaRPr lang="en-US" dirty="0" smtClean="0"/>
          </a:p>
          <a:p>
            <a:pPr marL="1473200" lvl="1" eaLnBrk="1" fontAlgn="auto" hangingPunct="1">
              <a:spcAft>
                <a:spcPts val="0"/>
              </a:spcAft>
              <a:buSzPct val="99000"/>
              <a:buFontTx/>
              <a:buAutoNum type="arabicPeriod" startAt="3"/>
              <a:defRPr/>
            </a:pPr>
            <a:r>
              <a:rPr lang="en-US" dirty="0" smtClean="0"/>
              <a:t>Have changes to the </a:t>
            </a:r>
            <a:r>
              <a:rPr lang="en-US" b="1" dirty="0" smtClean="0"/>
              <a:t>environment</a:t>
            </a:r>
            <a:r>
              <a:rPr lang="en-US" dirty="0" smtClean="0"/>
              <a:t> resulted in changes to the culture?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3 processes: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CA" dirty="0" smtClean="0"/>
              <a:t>1. Invention: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CA" dirty="0" smtClean="0"/>
              <a:t>Ex.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CA" dirty="0" smtClean="0"/>
              <a:t>2. discovery: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CA" dirty="0" smtClean="0"/>
              <a:t>Ex.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CA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CA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CA" dirty="0" smtClean="0"/>
              <a:t>3. diffusion: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CA" dirty="0" smtClean="0"/>
              <a:t>Ex. </a:t>
            </a:r>
            <a:endParaRPr lang="en-C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Invention, discovery, or diffusion?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CA" smtClean="0"/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1484313"/>
            <a:ext cx="571500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Conditions Necessary for Social Change</a:t>
            </a:r>
            <a:endParaRPr lang="en-CA" dirty="0"/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825500" eaLnBrk="1" hangingPunct="1">
              <a:lnSpc>
                <a:spcPct val="80000"/>
              </a:lnSpc>
              <a:buSzPct val="155000"/>
              <a:buFontTx/>
              <a:buBlip>
                <a:blip r:embed="rId2"/>
              </a:buBlip>
            </a:pPr>
            <a:r>
              <a:rPr lang="en-US" sz="3000" smtClean="0"/>
              <a:t>Change within society is a </a:t>
            </a:r>
            <a:r>
              <a:rPr lang="en-US" sz="3000" b="1" smtClean="0"/>
              <a:t>natural</a:t>
            </a:r>
            <a:r>
              <a:rPr lang="en-US" sz="3000" smtClean="0"/>
              <a:t> process that must take place.</a:t>
            </a:r>
          </a:p>
          <a:p>
            <a:pPr marL="825500" eaLnBrk="1" hangingPunct="1">
              <a:lnSpc>
                <a:spcPct val="80000"/>
              </a:lnSpc>
              <a:buSzPct val="155000"/>
              <a:buFont typeface="Arial" charset="0"/>
              <a:buNone/>
            </a:pPr>
            <a:endParaRPr lang="en-US" sz="3000" smtClean="0"/>
          </a:p>
          <a:p>
            <a:pPr marL="825500" eaLnBrk="1" hangingPunct="1">
              <a:lnSpc>
                <a:spcPct val="80000"/>
              </a:lnSpc>
              <a:buSzPct val="155000"/>
              <a:buFontTx/>
              <a:buBlip>
                <a:blip r:embed="rId2"/>
              </a:buBlip>
            </a:pPr>
            <a:r>
              <a:rPr lang="en-US" sz="3000" smtClean="0"/>
              <a:t>Some conditions that would justify the need for social change are: </a:t>
            </a:r>
            <a:r>
              <a:rPr lang="en-US" sz="3000" b="1" smtClean="0"/>
              <a:t>hunger, famine, inequality, war and political ideologies, and even the depletion of the environment.</a:t>
            </a:r>
          </a:p>
          <a:p>
            <a:pPr marL="825500" eaLnBrk="1" hangingPunct="1">
              <a:lnSpc>
                <a:spcPct val="80000"/>
              </a:lnSpc>
              <a:buSzPct val="155000"/>
              <a:buFont typeface="Arial" charset="0"/>
              <a:buNone/>
            </a:pPr>
            <a:endParaRPr lang="en-US" sz="3000" smtClean="0"/>
          </a:p>
          <a:p>
            <a:pPr marL="825500" eaLnBrk="1" hangingPunct="1">
              <a:lnSpc>
                <a:spcPct val="80000"/>
              </a:lnSpc>
              <a:buSzPct val="155000"/>
              <a:buFontTx/>
              <a:buBlip>
                <a:blip r:embed="rId2"/>
              </a:buBlip>
            </a:pPr>
            <a:r>
              <a:rPr lang="en-US" sz="3000" smtClean="0"/>
              <a:t>Along with there being conditions which make change necessary, </a:t>
            </a:r>
            <a:r>
              <a:rPr lang="en-US" sz="3000" b="1" smtClean="0"/>
              <a:t>there are also forces that inhibit change.</a:t>
            </a:r>
          </a:p>
          <a:p>
            <a:pPr marL="825500" eaLnBrk="1" hangingPunct="1">
              <a:lnSpc>
                <a:spcPct val="80000"/>
              </a:lnSpc>
            </a:pPr>
            <a:endParaRPr lang="en-CA" sz="3000" b="1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Forces that impact Social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marL="825500" eaLnBrk="1" fontAlgn="auto" hangingPunct="1">
              <a:spcAft>
                <a:spcPts val="0"/>
              </a:spcAft>
              <a:buSzPct val="155000"/>
              <a:buFontTx/>
              <a:buBlip>
                <a:blip r:embed="rId2"/>
              </a:buBlip>
              <a:defRPr/>
            </a:pPr>
            <a:r>
              <a:rPr lang="en-US" dirty="0"/>
              <a:t>Charismatic leader that promises change</a:t>
            </a:r>
          </a:p>
          <a:p>
            <a:pPr marL="825500" eaLnBrk="1" fontAlgn="auto" hangingPunct="1">
              <a:spcAft>
                <a:spcPts val="0"/>
              </a:spcAft>
              <a:buSzPct val="155000"/>
              <a:buFontTx/>
              <a:buBlip>
                <a:blip r:embed="rId2"/>
              </a:buBlip>
              <a:defRPr/>
            </a:pPr>
            <a:r>
              <a:rPr lang="en-US" dirty="0"/>
              <a:t>A populace ready for change</a:t>
            </a:r>
          </a:p>
          <a:p>
            <a:pPr marL="825500" eaLnBrk="1" fontAlgn="auto" hangingPunct="1">
              <a:spcAft>
                <a:spcPts val="0"/>
              </a:spcAft>
              <a:buSzPct val="155000"/>
              <a:buFontTx/>
              <a:buBlip>
                <a:blip r:embed="rId2"/>
              </a:buBlip>
              <a:defRPr/>
            </a:pPr>
            <a:r>
              <a:rPr lang="en-US" dirty="0"/>
              <a:t>Role of the elites (when there isn’t ONE leader to take charge, there can be a group of ‘modernizing elites’)</a:t>
            </a:r>
          </a:p>
          <a:p>
            <a:pPr marL="825500" eaLnBrk="1" fontAlgn="auto" hangingPunct="1">
              <a:spcAft>
                <a:spcPts val="0"/>
              </a:spcAft>
              <a:buSzPct val="155000"/>
              <a:buFontTx/>
              <a:buBlip>
                <a:blip r:embed="rId2"/>
              </a:buBlip>
              <a:defRPr/>
            </a:pPr>
            <a:r>
              <a:rPr lang="en-US" dirty="0"/>
              <a:t>Technological advancements</a:t>
            </a:r>
          </a:p>
          <a:p>
            <a:pPr marL="825500" eaLnBrk="1" fontAlgn="auto" hangingPunct="1">
              <a:spcAft>
                <a:spcPts val="0"/>
              </a:spcAft>
              <a:buSzPct val="155000"/>
              <a:buFontTx/>
              <a:buBlip>
                <a:blip r:embed="rId2"/>
              </a:buBlip>
              <a:defRPr/>
            </a:pPr>
            <a:r>
              <a:rPr lang="en-US" dirty="0"/>
              <a:t>Society suffers a major catastrophe or triumph</a:t>
            </a:r>
          </a:p>
          <a:p>
            <a:pPr marL="825500" eaLnBrk="1" fontAlgn="auto" hangingPunct="1">
              <a:spcAft>
                <a:spcPts val="0"/>
              </a:spcAft>
              <a:buSzPct val="155000"/>
              <a:buFontTx/>
              <a:buBlip>
                <a:blip r:embed="rId2"/>
              </a:buBlip>
              <a:defRPr/>
            </a:pPr>
            <a:r>
              <a:rPr lang="en-US" dirty="0"/>
              <a:t>There is a clash of traditions and values</a:t>
            </a:r>
          </a:p>
          <a:p>
            <a:pPr marL="825500" eaLnBrk="1" fontAlgn="auto" hangingPunct="1">
              <a:spcAft>
                <a:spcPts val="0"/>
              </a:spcAft>
              <a:buSzPct val="155000"/>
              <a:buFontTx/>
              <a:buBlip>
                <a:blip r:embed="rId2"/>
              </a:buBlip>
              <a:defRPr/>
            </a:pPr>
            <a:r>
              <a:rPr lang="en-US" dirty="0"/>
              <a:t>Human Rights Codes are </a:t>
            </a:r>
            <a:r>
              <a:rPr lang="en-US" dirty="0" smtClean="0"/>
              <a:t>violated</a:t>
            </a:r>
          </a:p>
          <a:p>
            <a:pPr marL="825500" eaLnBrk="1" fontAlgn="auto" hangingPunct="1">
              <a:spcAft>
                <a:spcPts val="0"/>
              </a:spcAft>
              <a:buSzPct val="155000"/>
              <a:buFontTx/>
              <a:buBlip>
                <a:blip r:embed="rId2"/>
              </a:buBlip>
              <a:defRPr/>
            </a:pPr>
            <a:endParaRPr lang="en-US" dirty="0"/>
          </a:p>
          <a:p>
            <a:pPr marL="482600" indent="0" eaLnBrk="1" fontAlgn="auto" hangingPunct="1">
              <a:spcAft>
                <a:spcPts val="0"/>
              </a:spcAft>
              <a:buSzPct val="155000"/>
              <a:buFont typeface="Arial" pitchFamily="34" charset="0"/>
              <a:buNone/>
              <a:defRPr/>
            </a:pPr>
            <a:endParaRPr lang="en-US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Roots of Violence…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50" y="1600200"/>
            <a:ext cx="8362950" cy="4525963"/>
          </a:xfrm>
        </p:spPr>
        <p:txBody>
          <a:bodyPr rtlCol="0">
            <a:normAutofit/>
          </a:bodyPr>
          <a:lstStyle/>
          <a:p>
            <a:pPr marL="5715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1. What </a:t>
            </a:r>
            <a:r>
              <a:rPr lang="en-US" dirty="0"/>
              <a:t>are the conditions for social change in this article?</a:t>
            </a:r>
            <a:endParaRPr lang="en-CA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 2. Identify </a:t>
            </a:r>
            <a:r>
              <a:rPr lang="en-US" dirty="0"/>
              <a:t>the factors that impede social change in this article.</a:t>
            </a:r>
            <a:endParaRPr lang="en-C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Forces that Impede Social 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marL="825500" eaLnBrk="1" fontAlgn="auto" hangingPunct="1">
              <a:spcAft>
                <a:spcPts val="0"/>
              </a:spcAft>
              <a:buSzPct val="155000"/>
              <a:buFontTx/>
              <a:buBlip>
                <a:blip r:embed="rId2"/>
              </a:buBlip>
              <a:defRPr/>
            </a:pPr>
            <a:r>
              <a:rPr lang="en-US" dirty="0"/>
              <a:t>Traditional cultural views</a:t>
            </a:r>
          </a:p>
          <a:p>
            <a:pPr marL="825500" eaLnBrk="1" fontAlgn="auto" hangingPunct="1">
              <a:spcAft>
                <a:spcPts val="0"/>
              </a:spcAft>
              <a:buSzPct val="155000"/>
              <a:buFontTx/>
              <a:buBlip>
                <a:blip r:embed="rId2"/>
              </a:buBlip>
              <a:defRPr/>
            </a:pPr>
            <a:r>
              <a:rPr lang="en-US" dirty="0"/>
              <a:t>A distorted world view within society</a:t>
            </a:r>
          </a:p>
          <a:p>
            <a:pPr marL="825500" eaLnBrk="1" fontAlgn="auto" hangingPunct="1">
              <a:spcAft>
                <a:spcPts val="0"/>
              </a:spcAft>
              <a:buSzPct val="155000"/>
              <a:buFontTx/>
              <a:buBlip>
                <a:blip r:embed="rId2"/>
              </a:buBlip>
              <a:defRPr/>
            </a:pPr>
            <a:r>
              <a:rPr lang="en-US" dirty="0"/>
              <a:t>Lack of </a:t>
            </a:r>
            <a:r>
              <a:rPr lang="en-US" dirty="0" smtClean="0"/>
              <a:t>education </a:t>
            </a:r>
            <a:r>
              <a:rPr lang="en-US" dirty="0"/>
              <a:t>&amp; illiteracy</a:t>
            </a:r>
          </a:p>
          <a:p>
            <a:pPr marL="825500" eaLnBrk="1" fontAlgn="auto" hangingPunct="1">
              <a:spcAft>
                <a:spcPts val="0"/>
              </a:spcAft>
              <a:buSzPct val="155000"/>
              <a:buFontTx/>
              <a:buBlip>
                <a:blip r:embed="rId2"/>
              </a:buBlip>
              <a:defRPr/>
            </a:pPr>
            <a:r>
              <a:rPr lang="en-US" dirty="0"/>
              <a:t>Lack of technology</a:t>
            </a:r>
          </a:p>
          <a:p>
            <a:pPr marL="825500" eaLnBrk="1" fontAlgn="auto" hangingPunct="1">
              <a:spcAft>
                <a:spcPts val="0"/>
              </a:spcAft>
              <a:buSzPct val="155000"/>
              <a:buFontTx/>
              <a:buBlip>
                <a:blip r:embed="rId2"/>
              </a:buBlip>
              <a:defRPr/>
            </a:pPr>
            <a:r>
              <a:rPr lang="en-US" dirty="0"/>
              <a:t>A </a:t>
            </a:r>
            <a:r>
              <a:rPr lang="en-US" dirty="0">
                <a:hlinkClick r:id="rId3"/>
              </a:rPr>
              <a:t>tyrannical ruler </a:t>
            </a:r>
            <a:r>
              <a:rPr lang="en-US" dirty="0"/>
              <a:t>or a strong, charismatic leader that imposes their own world view on society</a:t>
            </a:r>
          </a:p>
          <a:p>
            <a:pPr marL="825500" eaLnBrk="1" fontAlgn="auto" hangingPunct="1">
              <a:spcAft>
                <a:spcPts val="0"/>
              </a:spcAft>
              <a:buSzPct val="155000"/>
              <a:buFontTx/>
              <a:buBlip>
                <a:blip r:embed="rId2"/>
              </a:buBlip>
              <a:defRPr/>
            </a:pPr>
            <a:r>
              <a:rPr lang="en-US" dirty="0"/>
              <a:t>A powerful small elite group with established political and economic power</a:t>
            </a:r>
          </a:p>
          <a:p>
            <a:pPr marL="825500" eaLnBrk="1" fontAlgn="auto" hangingPunct="1">
              <a:spcAft>
                <a:spcPts val="0"/>
              </a:spcAft>
              <a:buSzPct val="155000"/>
              <a:buFontTx/>
              <a:buBlip>
                <a:blip r:embed="rId2"/>
              </a:buBlip>
              <a:defRPr/>
            </a:pPr>
            <a:r>
              <a:rPr lang="en-US" dirty="0"/>
              <a:t>Resistance from the people that do not want change to occur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Activity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66700" indent="0" eaLnBrk="1" hangingPunct="1">
              <a:lnSpc>
                <a:spcPct val="90000"/>
              </a:lnSpc>
              <a:buFont typeface="Arial" charset="0"/>
              <a:buNone/>
            </a:pPr>
            <a:endParaRPr lang="en-US" smtClean="0"/>
          </a:p>
          <a:p>
            <a:pPr marL="266700" indent="0" eaLnBrk="1" hangingPunct="1">
              <a:lnSpc>
                <a:spcPct val="90000"/>
              </a:lnSpc>
            </a:pPr>
            <a:r>
              <a:rPr lang="en-US" smtClean="0"/>
              <a:t>A) Discuss one social change you would welcome. How could this social change be engineered? </a:t>
            </a:r>
          </a:p>
          <a:p>
            <a:pPr marL="266700" indent="0" eaLnBrk="1" hangingPunct="1">
              <a:lnSpc>
                <a:spcPct val="90000"/>
              </a:lnSpc>
            </a:pPr>
            <a:r>
              <a:rPr lang="en-US" smtClean="0"/>
              <a:t>	B) Discuss one possible social change that frightens/bothers you. </a:t>
            </a:r>
          </a:p>
          <a:p>
            <a:pPr marL="266700" indent="0" eaLnBrk="1" hangingPunct="1">
              <a:lnSpc>
                <a:spcPct val="90000"/>
              </a:lnSpc>
            </a:pPr>
            <a:r>
              <a:rPr lang="en-US" smtClean="0"/>
              <a:t>	C) Comment on how this change can be stopped and identify its root causes. </a:t>
            </a:r>
          </a:p>
          <a:p>
            <a:pPr marL="266700" indent="0" eaLnBrk="1" hangingPunct="1">
              <a:lnSpc>
                <a:spcPct val="90000"/>
              </a:lnSpc>
            </a:pPr>
            <a:endParaRPr lang="en-CA" smtClean="0"/>
          </a:p>
          <a:p>
            <a:pPr marL="266700" indent="0" eaLnBrk="1" hangingPunct="1"/>
            <a:endParaRPr lang="en-CA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Psychologists: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CA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Investigate social problems as they affect the individual.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CA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CA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Focus on peoples’ behaviours and attitudes, and work to change both.</a:t>
            </a:r>
            <a:endParaRPr lang="en-CA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88913"/>
            <a:ext cx="26003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Psychologists ask…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CA" sz="2500" smtClean="0"/>
              <a:t>What must people DO to change their behaviours?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CA" sz="2500" smtClean="0"/>
          </a:p>
          <a:p>
            <a:pPr eaLnBrk="1" hangingPunct="1">
              <a:lnSpc>
                <a:spcPct val="80000"/>
              </a:lnSpc>
            </a:pPr>
            <a:r>
              <a:rPr lang="en-CA" sz="2500" smtClean="0"/>
              <a:t>What does a successful behaviour modification program look like? </a:t>
            </a:r>
            <a:r>
              <a:rPr lang="en-CA" sz="1900" smtClean="0"/>
              <a:t>(i.e. what kinds of reinforcements, how often, working in teams or alone?)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CA" sz="2500" smtClean="0"/>
          </a:p>
          <a:p>
            <a:pPr eaLnBrk="1" hangingPunct="1">
              <a:lnSpc>
                <a:spcPct val="80000"/>
              </a:lnSpc>
            </a:pPr>
            <a:r>
              <a:rPr lang="en-CA" sz="2500" smtClean="0"/>
              <a:t>Do people need help or can they change on their own?</a:t>
            </a:r>
          </a:p>
          <a:p>
            <a:pPr eaLnBrk="1" hangingPunct="1">
              <a:lnSpc>
                <a:spcPct val="80000"/>
              </a:lnSpc>
            </a:pPr>
            <a:endParaRPr lang="en-CA" sz="2500" smtClean="0"/>
          </a:p>
          <a:p>
            <a:pPr eaLnBrk="1" hangingPunct="1">
              <a:lnSpc>
                <a:spcPct val="80000"/>
              </a:lnSpc>
            </a:pPr>
            <a:r>
              <a:rPr lang="en-CA" sz="3100" smtClean="0"/>
              <a:t>Research says: Peoples’ attitudes are linked to their behaviours. This is often the key to change: </a:t>
            </a:r>
            <a:r>
              <a:rPr lang="en-CA" sz="3100" b="1" smtClean="0"/>
              <a:t>change the attitude, change the behaviours!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CA" sz="2500" b="1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CA" b="1" dirty="0" smtClean="0"/>
              <a:t>Aesop’s fable… a Case Study: </a:t>
            </a:r>
            <a:br>
              <a:rPr lang="en-CA" b="1" dirty="0" smtClean="0"/>
            </a:br>
            <a:r>
              <a:rPr lang="en-CA" sz="3600" dirty="0" smtClean="0"/>
              <a:t>The fox and the grapes…</a:t>
            </a:r>
            <a:endParaRPr lang="en-CA" sz="3600" dirty="0"/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3203575" y="1844675"/>
            <a:ext cx="4773613" cy="4525963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en-CA" smtClean="0"/>
              <a:t>A fox sees some high-hanging grapes and wishes to eat them. When the fox is unable to think of a way to reach them, he surmises that the grapes are probably not worth eating, as they must not be ripe or that they are sour.</a:t>
            </a:r>
          </a:p>
        </p:txBody>
      </p:sp>
      <p:pic>
        <p:nvPicPr>
          <p:cNvPr id="16387" name="Picture 2" descr="http://upload.wikimedia.org/wikipedia/commons/thumb/e/e1/The_Fox_and_the_Grapes_-_Project_Gutenberg_etext_19994.jpg/200px-The_Fox_and_the_Grapes_-_Project_Gutenberg_etext_199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844675"/>
            <a:ext cx="19050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Cognitive Dissonance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The fox is reducing the conflict between his thoughts and his actions, a.k.a. </a:t>
            </a:r>
            <a:r>
              <a:rPr lang="en-CA" b="1" dirty="0" smtClean="0"/>
              <a:t>COGNITIVE DISSONANCE</a:t>
            </a:r>
            <a:r>
              <a:rPr lang="en-CA" dirty="0" smtClean="0"/>
              <a:t>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He </a:t>
            </a:r>
            <a:r>
              <a:rPr lang="en-CA" b="1" dirty="0" smtClean="0"/>
              <a:t>wants</a:t>
            </a:r>
            <a:r>
              <a:rPr lang="en-CA" dirty="0" smtClean="0"/>
              <a:t> the grapes but can’t </a:t>
            </a:r>
            <a:r>
              <a:rPr lang="en-CA" b="1" dirty="0" smtClean="0"/>
              <a:t>have</a:t>
            </a:r>
            <a:r>
              <a:rPr lang="en-CA" dirty="0" smtClean="0"/>
              <a:t> them.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So to feel better, he changes his </a:t>
            </a:r>
            <a:r>
              <a:rPr lang="en-CA" b="1" dirty="0" smtClean="0"/>
              <a:t>mind</a:t>
            </a:r>
            <a:r>
              <a:rPr lang="en-CA" dirty="0" smtClean="0"/>
              <a:t> about how good the grapes are.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He then </a:t>
            </a:r>
            <a:r>
              <a:rPr lang="en-CA" b="1" dirty="0" smtClean="0"/>
              <a:t>leaves</a:t>
            </a:r>
            <a:r>
              <a:rPr lang="en-CA" dirty="0" smtClean="0"/>
              <a:t> them alone.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/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4868863"/>
            <a:ext cx="1595437" cy="147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Festinger and Carlsmith (1959)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Had subjects complete a mundane task for an hour. </a:t>
            </a:r>
            <a:r>
              <a:rPr lang="en-CA" b="1" dirty="0" smtClean="0"/>
              <a:t>All subjects were expected to find it boring</a:t>
            </a:r>
            <a:r>
              <a:rPr lang="en-CA" dirty="0" smtClean="0"/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CA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err="1"/>
              <a:t>R</a:t>
            </a:r>
            <a:r>
              <a:rPr lang="en-CA" dirty="0" err="1" smtClean="0"/>
              <a:t>eserchers</a:t>
            </a:r>
            <a:r>
              <a:rPr lang="en-CA" dirty="0" smtClean="0"/>
              <a:t> paid subjects in this way: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Some got $0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Some got $1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Some got $20 </a:t>
            </a:r>
            <a:endParaRPr lang="en-CA" dirty="0"/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2950" y="2924175"/>
            <a:ext cx="10668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Results: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sz="4500" dirty="0" smtClean="0"/>
              <a:t>Who reported the most enjoyment?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CA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CA" b="1" dirty="0" smtClean="0"/>
              <a:t>WHY: COGNITIVE DISSONANCE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CA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Those who were paid more (high dissonance)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CA" dirty="0" smtClean="0"/>
              <a:t>:_______________________________________________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CA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Those who were paid less (low dissonance)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CA" dirty="0" smtClean="0"/>
              <a:t>:_______________________________________________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CA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CA" dirty="0" smtClean="0"/>
              <a:t>Those paid nothing (no dissonance):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CA" dirty="0" smtClean="0"/>
              <a:t>:_______________________________________________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CA" b="1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CA" b="1" dirty="0" smtClean="0"/>
              <a:t>Cognitive Dissonance </a:t>
            </a:r>
            <a:r>
              <a:rPr lang="en-CA" dirty="0" smtClean="0"/>
              <a:t>is a pressure to change our attitudes or actions.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CA" dirty="0"/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371475"/>
            <a:ext cx="22383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Sociologists: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S</a:t>
            </a:r>
            <a:r>
              <a:rPr lang="en-US" dirty="0" smtClean="0"/>
              <a:t>ocial change is defined as: “Any observable difference or modification in social organization or patterns of </a:t>
            </a:r>
            <a:r>
              <a:rPr lang="en-US" dirty="0" err="1" smtClean="0"/>
              <a:t>behaviour</a:t>
            </a:r>
            <a:r>
              <a:rPr lang="en-US" dirty="0" smtClean="0"/>
              <a:t> over time”.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They look at 4 aspects of Social Change: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  <a:p>
            <a:pPr marL="914400" lvl="1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dirty="0" smtClean="0"/>
              <a:t>Direction of Change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dirty="0" smtClean="0"/>
              <a:t>Rate of Change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dirty="0" smtClean="0"/>
              <a:t>Sources</a:t>
            </a:r>
          </a:p>
          <a:p>
            <a:pPr marL="914400" lvl="1" indent="-514350" eaLnBrk="1" fontAlgn="auto" hangingPunct="1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en-US" dirty="0"/>
              <a:t>C</a:t>
            </a:r>
            <a:r>
              <a:rPr lang="en-US" dirty="0" smtClean="0"/>
              <a:t>ontrollability</a:t>
            </a:r>
            <a:endParaRPr lang="en-C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CA" smtClean="0"/>
              <a:t>4 Aspects of Social Change…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-684213" y="1600200"/>
            <a:ext cx="9371013" cy="4525963"/>
          </a:xfrm>
        </p:spPr>
        <p:txBody>
          <a:bodyPr/>
          <a:lstStyle/>
          <a:p>
            <a:pPr marL="1187450" lvl="1" indent="0" eaLnBrk="1" hangingPunct="1">
              <a:buSzPct val="99000"/>
              <a:buFont typeface="Arial" charset="0"/>
              <a:buNone/>
            </a:pPr>
            <a:r>
              <a:rPr lang="en-US" smtClean="0"/>
              <a:t>1. </a:t>
            </a:r>
            <a:r>
              <a:rPr lang="en-US" u="sng" smtClean="0"/>
              <a:t>Direction of change:</a:t>
            </a:r>
            <a:r>
              <a:rPr lang="en-US" smtClean="0"/>
              <a:t> </a:t>
            </a:r>
          </a:p>
          <a:p>
            <a:pPr marL="1187450" lvl="1" indent="0" eaLnBrk="1" hangingPunct="1">
              <a:buSzPct val="99000"/>
              <a:buFont typeface="Arial" charset="0"/>
              <a:buNone/>
            </a:pPr>
            <a:endParaRPr lang="en-US" smtClean="0"/>
          </a:p>
          <a:p>
            <a:pPr marL="1187450" lvl="1" indent="0" eaLnBrk="1" hangingPunct="1">
              <a:buSzPct val="99000"/>
              <a:buFont typeface="Arial" charset="0"/>
              <a:buNone/>
            </a:pPr>
            <a:r>
              <a:rPr lang="en-US" smtClean="0"/>
              <a:t>Is it a positive or negative change &amp; who says so?</a:t>
            </a:r>
          </a:p>
          <a:p>
            <a:pPr marL="1187450" lvl="1" indent="0" eaLnBrk="1" hangingPunct="1">
              <a:buSzPct val="99000"/>
              <a:buFont typeface="Arial" charset="0"/>
              <a:buNone/>
            </a:pPr>
            <a:endParaRPr lang="en-US" u="sng" smtClean="0"/>
          </a:p>
          <a:p>
            <a:pPr marL="1187450" lvl="1" indent="0" eaLnBrk="1" hangingPunct="1">
              <a:buSzPct val="99000"/>
              <a:buFont typeface="Arial" charset="0"/>
              <a:buNone/>
            </a:pPr>
            <a:r>
              <a:rPr lang="en-US" smtClean="0"/>
              <a:t>2. </a:t>
            </a:r>
            <a:r>
              <a:rPr lang="en-US" u="sng" smtClean="0"/>
              <a:t>Rate of change:</a:t>
            </a:r>
            <a:r>
              <a:rPr lang="en-US" smtClean="0"/>
              <a:t> </a:t>
            </a:r>
          </a:p>
          <a:p>
            <a:pPr marL="1187450" lvl="1" indent="0" eaLnBrk="1" hangingPunct="1">
              <a:buSzPct val="99000"/>
              <a:buFont typeface="Arial" charset="0"/>
              <a:buNone/>
            </a:pPr>
            <a:endParaRPr lang="en-US" smtClean="0"/>
          </a:p>
          <a:p>
            <a:pPr marL="1187450" lvl="1" indent="0" eaLnBrk="1" hangingPunct="1">
              <a:buSzPct val="99000"/>
              <a:buFont typeface="Arial" charset="0"/>
              <a:buNone/>
            </a:pPr>
            <a:r>
              <a:rPr lang="en-US" smtClean="0"/>
              <a:t>Is the degree of change slow, moderate, or fast?</a:t>
            </a:r>
          </a:p>
          <a:p>
            <a:pPr eaLnBrk="1" hangingPunct="1"/>
            <a:endParaRPr lang="en-CA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718</Words>
  <Application>Microsoft Office PowerPoint</Application>
  <PresentationFormat>On-screen Show (4:3)</PresentationFormat>
  <Paragraphs>136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Social Change</vt:lpstr>
      <vt:lpstr>Psychologists:</vt:lpstr>
      <vt:lpstr>Psychologists ask…</vt:lpstr>
      <vt:lpstr>Aesop’s fable… a Case Study:  The fox and the grapes…</vt:lpstr>
      <vt:lpstr>Cognitive Dissonance</vt:lpstr>
      <vt:lpstr>Festinger and Carlsmith (1959)</vt:lpstr>
      <vt:lpstr>Results:</vt:lpstr>
      <vt:lpstr>Sociologists:</vt:lpstr>
      <vt:lpstr>4 Aspects of Social Change…</vt:lpstr>
      <vt:lpstr>4 Aspects of Social Change…</vt:lpstr>
      <vt:lpstr>Anthropologists</vt:lpstr>
      <vt:lpstr>Anthropologists ASK:</vt:lpstr>
      <vt:lpstr>3 processes:</vt:lpstr>
      <vt:lpstr>Invention, discovery, or diffusion?</vt:lpstr>
      <vt:lpstr>Conditions Necessary for Social Change</vt:lpstr>
      <vt:lpstr>Forces that impact Social Change</vt:lpstr>
      <vt:lpstr>Roots of Violence…</vt:lpstr>
      <vt:lpstr>Forces that Impede Social Change</vt:lpstr>
      <vt:lpstr>Activity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Change</dc:title>
  <dc:creator>Julie Pietowski</dc:creator>
  <cp:lastModifiedBy>User</cp:lastModifiedBy>
  <cp:revision>13</cp:revision>
  <dcterms:created xsi:type="dcterms:W3CDTF">2011-02-13T19:45:35Z</dcterms:created>
  <dcterms:modified xsi:type="dcterms:W3CDTF">2011-02-14T17:12:42Z</dcterms:modified>
</cp:coreProperties>
</file>